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69" r:id="rId3"/>
    <p:sldId id="370" r:id="rId4"/>
    <p:sldId id="373" r:id="rId5"/>
    <p:sldId id="374" r:id="rId6"/>
    <p:sldId id="358" r:id="rId7"/>
    <p:sldId id="372" r:id="rId8"/>
    <p:sldId id="375" r:id="rId9"/>
    <p:sldId id="376" r:id="rId10"/>
    <p:sldId id="360" r:id="rId11"/>
    <p:sldId id="359" r:id="rId12"/>
    <p:sldId id="363" r:id="rId13"/>
    <p:sldId id="364" r:id="rId14"/>
    <p:sldId id="365" r:id="rId15"/>
    <p:sldId id="366" r:id="rId16"/>
    <p:sldId id="368" r:id="rId17"/>
  </p:sldIdLst>
  <p:sldSz cx="9144000" cy="6858000" type="screen4x3"/>
  <p:notesSz cx="6797675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5C676D"/>
    <a:srgbClr val="BED62F"/>
    <a:srgbClr val="BE8351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80702" autoAdjust="0"/>
  </p:normalViewPr>
  <p:slideViewPr>
    <p:cSldViewPr>
      <p:cViewPr>
        <p:scale>
          <a:sx n="46" d="100"/>
          <a:sy n="46" d="100"/>
        </p:scale>
        <p:origin x="174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6880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E812-D76A-0E4C-80FD-F60B04B28613}" type="datetimeFigureOut">
              <a:rPr lang="en-US" smtClean="0"/>
              <a:t>11/17/2020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2C040-1B11-9A44-9857-42880B2CA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8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Incident</a:t>
            </a:r>
            <a:r>
              <a:rPr lang="pt-PT" dirty="0"/>
              <a:t> DB: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spatial</a:t>
            </a:r>
            <a:r>
              <a:rPr lang="pt-PT" dirty="0"/>
              <a:t> data </a:t>
            </a:r>
            <a:r>
              <a:rPr lang="pt-PT" dirty="0" err="1"/>
              <a:t>types</a:t>
            </a:r>
            <a:r>
              <a:rPr lang="pt-PT" dirty="0"/>
              <a:t> (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polygons</a:t>
            </a:r>
            <a:r>
              <a:rPr lang="pt-PT" dirty="0"/>
              <a:t>), </a:t>
            </a:r>
            <a:r>
              <a:rPr lang="pt-PT" dirty="0" err="1"/>
              <a:t>multiple</a:t>
            </a:r>
            <a:r>
              <a:rPr lang="pt-PT" dirty="0"/>
              <a:t> </a:t>
            </a:r>
            <a:r>
              <a:rPr lang="pt-PT" dirty="0" err="1"/>
              <a:t>language</a:t>
            </a:r>
            <a:r>
              <a:rPr lang="pt-PT" dirty="0"/>
              <a:t> </a:t>
            </a:r>
            <a:r>
              <a:rPr lang="pt-PT" dirty="0" err="1"/>
              <a:t>options</a:t>
            </a:r>
            <a:endParaRPr lang="pt-PT" dirty="0"/>
          </a:p>
          <a:p>
            <a:endParaRPr lang="pt-PT" dirty="0"/>
          </a:p>
          <a:p>
            <a:r>
              <a:rPr lang="pt-PT" dirty="0" err="1"/>
              <a:t>Develop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i="1" dirty="0"/>
              <a:t>Input</a:t>
            </a:r>
            <a:r>
              <a:rPr lang="pt-PT" i="0" dirty="0"/>
              <a:t>, </a:t>
            </a:r>
            <a:r>
              <a:rPr lang="pt-PT" i="1" dirty="0" err="1"/>
              <a:t>Search</a:t>
            </a:r>
            <a:r>
              <a:rPr lang="pt-PT" i="0" dirty="0"/>
              <a:t>, </a:t>
            </a:r>
            <a:r>
              <a:rPr lang="pt-PT" i="1" dirty="0" err="1"/>
              <a:t>Context</a:t>
            </a:r>
            <a:r>
              <a:rPr lang="pt-PT" i="1" dirty="0"/>
              <a:t>,</a:t>
            </a:r>
            <a:r>
              <a:rPr lang="pt-PT" i="0" dirty="0"/>
              <a:t> </a:t>
            </a:r>
            <a:r>
              <a:rPr lang="pt-PT" i="0" dirty="0" err="1"/>
              <a:t>and</a:t>
            </a:r>
            <a:r>
              <a:rPr lang="pt-PT" i="0" dirty="0"/>
              <a:t> </a:t>
            </a:r>
            <a:r>
              <a:rPr lang="pt-PT" i="1" dirty="0"/>
              <a:t>Dashboard</a:t>
            </a:r>
            <a:r>
              <a:rPr lang="pt-PT" i="0" dirty="0"/>
              <a:t> </a:t>
            </a:r>
            <a:r>
              <a:rPr lang="pt-PT" i="0" dirty="0" err="1"/>
              <a:t>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2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7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MR10"/>
              </a:rPr>
              <a:t>We as digitally adept users are already trained to manipulate the spatial, temporal, and thematic attributes of databases such as </a:t>
            </a:r>
            <a:r>
              <a:rPr lang="en-US" sz="1800" b="0" i="0" u="none" strike="noStrike" baseline="0" dirty="0" err="1">
                <a:latin typeface="CMR10"/>
              </a:rPr>
              <a:t>AirBnB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GoogleMaps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UberEats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Glovo</a:t>
            </a:r>
            <a:r>
              <a:rPr lang="en-US" sz="1800" b="0" i="0" u="none" strike="noStrike" baseline="0" dirty="0">
                <a:latin typeface="CMR10"/>
              </a:rPr>
              <a:t>, </a:t>
            </a:r>
            <a:r>
              <a:rPr lang="en-US" sz="1800" b="0" i="0" u="none" strike="noStrike" baseline="0" dirty="0" err="1">
                <a:latin typeface="CMR10"/>
              </a:rPr>
              <a:t>Vagamundos</a:t>
            </a:r>
            <a:r>
              <a:rPr lang="en-US" sz="1800" b="0" i="0" u="none" strike="noStrike" baseline="0" dirty="0">
                <a:latin typeface="CMR10"/>
              </a:rPr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42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MR10"/>
              </a:rPr>
              <a:t>This is noticeably absent from our news media. To search, we are provided only keywords or general categories. We cannot see distributions of news incidents for a given timeframe, and rarely is there even a context map to situate the potentially nuanced contents of a particular news story.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CMR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MR10"/>
              </a:rPr>
              <a:t>I propose to create a proof of concept webapp that tackles this void.  The goal is to select a study area (Lisbon) and map the contents of news for a given study period, news source, and section (local). To do this, a suite of tools (input and manipulation) must be developed to investigate if this kind of product can provide additional citizen insight, stronger research resources, and/or official monitoring of an area to substantiate further development.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CMR1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CMR10"/>
              </a:rPr>
              <a:t>Because it is at a sub-city level, automatic extraction will likely not be appropriate to define location in many cases, and I anticipate that many areas will require custom definitions.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75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21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607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045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64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687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8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09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623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991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19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929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17/11/2020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021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BED62F"/>
                </a:solidFill>
              </a:rPr>
              <a:t>Spatial News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58AE7B8-3CD7-42EB-82F4-07AFB1495683}"/>
              </a:ext>
            </a:extLst>
          </p:cNvPr>
          <p:cNvSpPr txBox="1">
            <a:spLocks/>
          </p:cNvSpPr>
          <p:nvPr/>
        </p:nvSpPr>
        <p:spPr>
          <a:xfrm>
            <a:off x="685800" y="29969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Localization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incidents within a community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74AF995-48BB-4569-A0B4-F4300947C35F}"/>
              </a:ext>
            </a:extLst>
          </p:cNvPr>
          <p:cNvSpPr txBox="1">
            <a:spLocks/>
          </p:cNvSpPr>
          <p:nvPr/>
        </p:nvSpPr>
        <p:spPr>
          <a:xfrm>
            <a:off x="685800" y="46531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BED62F"/>
                </a:solidFill>
              </a:rPr>
              <a:t>Callie Wentling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Marco Painho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4BC7BB0-3149-4623-ABA2-FC67247AEBF6}"/>
              </a:ext>
            </a:extLst>
          </p:cNvPr>
          <p:cNvSpPr txBox="1">
            <a:spLocks/>
          </p:cNvSpPr>
          <p:nvPr/>
        </p:nvSpPr>
        <p:spPr>
          <a:xfrm>
            <a:off x="1763688" y="116632"/>
            <a:ext cx="7272808" cy="61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PT" sz="2400" i="1" dirty="0">
                <a:solidFill>
                  <a:schemeClr val="bg1"/>
                </a:solidFill>
              </a:rPr>
              <a:t>LITERATURE REVIEW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8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BED62F"/>
                </a:solidFill>
              </a:rPr>
              <a:t>Is there value in integrating a spatial component to news databases?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The association of place will provide a new dimension of understanding of incident distribution at a local level.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Publishers integrating spatial news may provide an improved user experience to readers, researchers, and monitors.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>
                <a:solidFill>
                  <a:srgbClr val="5C676D"/>
                </a:solidFill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338507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Spatial DB of Incidents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DF41A6F-C5E4-4DDE-B5DD-21B9E495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19" y="1354161"/>
            <a:ext cx="6118362" cy="414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1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Publisher Input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EB852A-3DC7-4E84-970A-93A00028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00147"/>
            <a:ext cx="7725821" cy="45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3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63095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Context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EBB11-9CB2-4649-8A6C-87CDEF3E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8" y="1004870"/>
            <a:ext cx="7258103" cy="48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9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Search 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6A99A-5370-4FDA-9ECC-0F1C52F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91" y="1119170"/>
            <a:ext cx="7396217" cy="46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9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Objectives: </a:t>
            </a:r>
            <a:r>
              <a:rPr lang="en-US">
                <a:solidFill>
                  <a:srgbClr val="9BBB59"/>
                </a:solidFill>
              </a:rPr>
              <a:t>Dashboard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8560C2-4218-4B39-B5F9-686E2E07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908721"/>
            <a:ext cx="8640369" cy="56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8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776864" cy="4442048"/>
          </a:xfrm>
        </p:spPr>
        <p:txBody>
          <a:bodyPr>
            <a:normAutofit fontScale="77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Literature/resource review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Specification of products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Establish the development environment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Request/receive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Establish incident DB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Load gazetteers, POI, admin boundaries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Develop and test tools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Translate and load content options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Migrate site to the server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Test among stakeholders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Document results and plan future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7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Literature Review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08F9E34-C452-4108-9069-37BEDC581E46}"/>
              </a:ext>
            </a:extLst>
          </p:cNvPr>
          <p:cNvSpPr/>
          <p:nvPr/>
        </p:nvSpPr>
        <p:spPr>
          <a:xfrm>
            <a:off x="458526" y="967680"/>
            <a:ext cx="1656919" cy="2933343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5C676D"/>
                </a:solidFill>
              </a:rPr>
              <a:t>Smart cities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B849DB-1277-4558-9FF7-F2C1FC0B4142}"/>
              </a:ext>
            </a:extLst>
          </p:cNvPr>
          <p:cNvSpPr/>
          <p:nvPr/>
        </p:nvSpPr>
        <p:spPr>
          <a:xfrm>
            <a:off x="2633571" y="4454786"/>
            <a:ext cx="1343053" cy="1997239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5C676D"/>
                </a:solidFill>
              </a:rPr>
              <a:t>News industry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0046CE-7ABF-4ECF-B54B-11CE70A59DAA}"/>
              </a:ext>
            </a:extLst>
          </p:cNvPr>
          <p:cNvSpPr/>
          <p:nvPr/>
        </p:nvSpPr>
        <p:spPr>
          <a:xfrm>
            <a:off x="2970824" y="5831934"/>
            <a:ext cx="1008112" cy="45719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Público</a:t>
            </a:r>
          </a:p>
          <a:p>
            <a:r>
              <a:rPr lang="en-US" sz="1200" dirty="0">
                <a:solidFill>
                  <a:srgbClr val="5C676D"/>
                </a:solidFill>
              </a:rPr>
              <a:t>Eco SAPO</a:t>
            </a:r>
          </a:p>
          <a:p>
            <a:r>
              <a:rPr lang="en-US" sz="1200" dirty="0">
                <a:solidFill>
                  <a:srgbClr val="5C676D"/>
                </a:solidFill>
              </a:rPr>
              <a:t>MAGG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E3C297-934C-48B1-8620-F028A3396799}"/>
              </a:ext>
            </a:extLst>
          </p:cNvPr>
          <p:cNvSpPr/>
          <p:nvPr/>
        </p:nvSpPr>
        <p:spPr>
          <a:xfrm>
            <a:off x="458526" y="5031473"/>
            <a:ext cx="2046223" cy="1420552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5C676D"/>
                </a:solidFill>
              </a:rPr>
              <a:t>Localized News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2DD2EBA-3E3F-4630-ACF0-9AEC15EAA430}"/>
              </a:ext>
            </a:extLst>
          </p:cNvPr>
          <p:cNvSpPr/>
          <p:nvPr/>
        </p:nvSpPr>
        <p:spPr>
          <a:xfrm>
            <a:off x="638325" y="5391513"/>
            <a:ext cx="1582838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Automatic extraction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BA310F-0FC2-4940-823C-553045120B4E}"/>
              </a:ext>
            </a:extLst>
          </p:cNvPr>
          <p:cNvSpPr/>
          <p:nvPr/>
        </p:nvSpPr>
        <p:spPr>
          <a:xfrm>
            <a:off x="7222813" y="967680"/>
            <a:ext cx="1825234" cy="1519763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5C676D"/>
                </a:solidFill>
              </a:rPr>
              <a:t>Geospatial search tools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1012DB-119B-4F02-BB9D-E3A98E7C68B1}"/>
              </a:ext>
            </a:extLst>
          </p:cNvPr>
          <p:cNvSpPr/>
          <p:nvPr/>
        </p:nvSpPr>
        <p:spPr>
          <a:xfrm>
            <a:off x="7379346" y="1320817"/>
            <a:ext cx="1512168" cy="45719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AirBnB</a:t>
            </a:r>
          </a:p>
          <a:p>
            <a:r>
              <a:rPr lang="en-US" sz="1200" dirty="0">
                <a:solidFill>
                  <a:srgbClr val="5C676D"/>
                </a:solidFill>
              </a:rPr>
              <a:t>UberEats</a:t>
            </a:r>
          </a:p>
          <a:p>
            <a:r>
              <a:rPr lang="en-US" sz="1200" dirty="0">
                <a:solidFill>
                  <a:srgbClr val="5C676D"/>
                </a:solidFill>
              </a:rPr>
              <a:t>Facebook events</a:t>
            </a:r>
          </a:p>
          <a:p>
            <a:r>
              <a:rPr lang="en-US" sz="1200" dirty="0">
                <a:solidFill>
                  <a:srgbClr val="5C676D"/>
                </a:solidFill>
              </a:rPr>
              <a:t>GoogleMaps</a:t>
            </a:r>
          </a:p>
          <a:p>
            <a:r>
              <a:rPr lang="en-US" sz="1200" dirty="0">
                <a:solidFill>
                  <a:srgbClr val="5C676D"/>
                </a:solidFill>
              </a:rPr>
              <a:t>Idealista</a:t>
            </a:r>
          </a:p>
          <a:p>
            <a:r>
              <a:rPr lang="en-US" sz="1200" dirty="0">
                <a:solidFill>
                  <a:srgbClr val="5C676D"/>
                </a:solidFill>
              </a:rPr>
              <a:t>Lisboa Aberta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051573-6A3C-45B1-9792-66B90A1CD2B6}"/>
              </a:ext>
            </a:extLst>
          </p:cNvPr>
          <p:cNvSpPr/>
          <p:nvPr/>
        </p:nvSpPr>
        <p:spPr>
          <a:xfrm>
            <a:off x="606627" y="1678051"/>
            <a:ext cx="609165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PPGIS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097623-5BE7-4EFC-9288-834AE8C5B38E}"/>
              </a:ext>
            </a:extLst>
          </p:cNvPr>
          <p:cNvSpPr/>
          <p:nvPr/>
        </p:nvSpPr>
        <p:spPr>
          <a:xfrm>
            <a:off x="2362642" y="971189"/>
            <a:ext cx="2000832" cy="144016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5C676D"/>
                </a:solidFill>
              </a:rPr>
              <a:t>Open Source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14EA65B-81B5-419D-9B3C-38F7D0B49A6C}"/>
              </a:ext>
            </a:extLst>
          </p:cNvPr>
          <p:cNvSpPr/>
          <p:nvPr/>
        </p:nvSpPr>
        <p:spPr>
          <a:xfrm>
            <a:off x="2563274" y="1331229"/>
            <a:ext cx="1431776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Definition of terms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A7E945-409E-466E-8DEA-611E76D8BA6C}"/>
              </a:ext>
            </a:extLst>
          </p:cNvPr>
          <p:cNvSpPr/>
          <p:nvPr/>
        </p:nvSpPr>
        <p:spPr>
          <a:xfrm>
            <a:off x="2563274" y="1681560"/>
            <a:ext cx="1359768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Licensing options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ECD5C4-5481-44AA-B621-A3ED99E3BCE8}"/>
              </a:ext>
            </a:extLst>
          </p:cNvPr>
          <p:cNvSpPr/>
          <p:nvPr/>
        </p:nvSpPr>
        <p:spPr>
          <a:xfrm>
            <a:off x="4091373" y="3967397"/>
            <a:ext cx="1499649" cy="2484628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5C676D"/>
                </a:solidFill>
              </a:rPr>
              <a:t>WebGIS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69A4622-B210-47A7-85CB-1E0F30B0D01E}"/>
              </a:ext>
            </a:extLst>
          </p:cNvPr>
          <p:cNvSpPr/>
          <p:nvPr/>
        </p:nvSpPr>
        <p:spPr>
          <a:xfrm>
            <a:off x="2824272" y="4814827"/>
            <a:ext cx="84741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>
                <a:solidFill>
                  <a:srgbClr val="5C676D"/>
                </a:solidFill>
              </a:rPr>
              <a:t>H</a:t>
            </a:r>
            <a:r>
              <a:rPr lang="en-US" sz="1200" dirty="0">
                <a:solidFill>
                  <a:srgbClr val="5C676D"/>
                </a:solidFill>
              </a:rPr>
              <a:t>istorical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85A2E88-3345-4597-B019-597B27E6ECB1}"/>
              </a:ext>
            </a:extLst>
          </p:cNvPr>
          <p:cNvSpPr/>
          <p:nvPr/>
        </p:nvSpPr>
        <p:spPr>
          <a:xfrm>
            <a:off x="2824272" y="5174867"/>
            <a:ext cx="739944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Current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0BF0EB-C094-47D7-8734-4C2720D580FB}"/>
              </a:ext>
            </a:extLst>
          </p:cNvPr>
          <p:cNvSpPr/>
          <p:nvPr/>
        </p:nvSpPr>
        <p:spPr>
          <a:xfrm>
            <a:off x="2558784" y="2041600"/>
            <a:ext cx="1638219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Open WebGIS formats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483CD89-9765-44F1-BECA-6C4C38B7FCBF}"/>
              </a:ext>
            </a:extLst>
          </p:cNvPr>
          <p:cNvSpPr/>
          <p:nvPr/>
        </p:nvSpPr>
        <p:spPr>
          <a:xfrm>
            <a:off x="2824271" y="5534907"/>
            <a:ext cx="895343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Portugal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2F53E6-056C-4FD3-B1A3-DCA750CFC1BD}"/>
              </a:ext>
            </a:extLst>
          </p:cNvPr>
          <p:cNvSpPr/>
          <p:nvPr/>
        </p:nvSpPr>
        <p:spPr>
          <a:xfrm>
            <a:off x="4307397" y="4319415"/>
            <a:ext cx="1283625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Open/free tools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413A164-E41E-499F-AC1A-02697DE231B3}"/>
              </a:ext>
            </a:extLst>
          </p:cNvPr>
          <p:cNvSpPr/>
          <p:nvPr/>
        </p:nvSpPr>
        <p:spPr>
          <a:xfrm>
            <a:off x="4307397" y="4671433"/>
            <a:ext cx="96187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QGIS cloud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5DFC6FC-38CA-4A38-B5AB-96659FC48A64}"/>
              </a:ext>
            </a:extLst>
          </p:cNvPr>
          <p:cNvSpPr/>
          <p:nvPr/>
        </p:nvSpPr>
        <p:spPr>
          <a:xfrm>
            <a:off x="4304395" y="5019931"/>
            <a:ext cx="701847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>
                <a:solidFill>
                  <a:srgbClr val="5C676D"/>
                </a:solidFill>
              </a:rPr>
              <a:t>L</a:t>
            </a:r>
            <a:r>
              <a:rPr lang="en-US" sz="1200" dirty="0">
                <a:solidFill>
                  <a:srgbClr val="5C676D"/>
                </a:solidFill>
              </a:rPr>
              <a:t>eaflet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E34E9F6-4DA1-487A-9746-3C446948A81B}"/>
              </a:ext>
            </a:extLst>
          </p:cNvPr>
          <p:cNvSpPr/>
          <p:nvPr/>
        </p:nvSpPr>
        <p:spPr>
          <a:xfrm>
            <a:off x="4304395" y="5371411"/>
            <a:ext cx="701847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>
                <a:solidFill>
                  <a:srgbClr val="5C676D"/>
                </a:solidFill>
              </a:rPr>
              <a:t>Lizmap</a:t>
            </a:r>
            <a:endParaRPr lang="en-US" sz="1200" dirty="0">
              <a:solidFill>
                <a:srgbClr val="5C676D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9C24BD3-203C-4D67-99F7-231D06CD3ED2}"/>
              </a:ext>
            </a:extLst>
          </p:cNvPr>
          <p:cNvSpPr/>
          <p:nvPr/>
        </p:nvSpPr>
        <p:spPr>
          <a:xfrm>
            <a:off x="4307397" y="5728469"/>
            <a:ext cx="96187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>
                <a:solidFill>
                  <a:srgbClr val="5C676D"/>
                </a:solidFill>
              </a:rPr>
              <a:t>MapServer</a:t>
            </a:r>
            <a:endParaRPr lang="en-US" sz="1200" dirty="0">
              <a:solidFill>
                <a:srgbClr val="5C676D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35DC01-716C-4238-9068-D87D625BD418}"/>
              </a:ext>
            </a:extLst>
          </p:cNvPr>
          <p:cNvSpPr/>
          <p:nvPr/>
        </p:nvSpPr>
        <p:spPr>
          <a:xfrm>
            <a:off x="4304395" y="6091985"/>
            <a:ext cx="96187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>
                <a:solidFill>
                  <a:srgbClr val="5C676D"/>
                </a:solidFill>
              </a:rPr>
              <a:t>Geomajas</a:t>
            </a:r>
            <a:endParaRPr lang="en-US" sz="1200" dirty="0">
              <a:solidFill>
                <a:srgbClr val="5C676D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7A08E6D-3BBB-4541-B72F-F2DD3306FB88}"/>
              </a:ext>
            </a:extLst>
          </p:cNvPr>
          <p:cNvSpPr/>
          <p:nvPr/>
        </p:nvSpPr>
        <p:spPr>
          <a:xfrm>
            <a:off x="5719006" y="3428012"/>
            <a:ext cx="3338715" cy="3024336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5C676D"/>
                </a:solidFill>
              </a:rPr>
              <a:t>Build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F721B75-2192-4AB0-B2C8-24DAD37B33B5}"/>
              </a:ext>
            </a:extLst>
          </p:cNvPr>
          <p:cNvSpPr/>
          <p:nvPr/>
        </p:nvSpPr>
        <p:spPr>
          <a:xfrm>
            <a:off x="5939995" y="3778491"/>
            <a:ext cx="754745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Hosting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83C73C6-255C-497F-A6CA-DA7729F79B08}"/>
              </a:ext>
            </a:extLst>
          </p:cNvPr>
          <p:cNvSpPr/>
          <p:nvPr/>
        </p:nvSpPr>
        <p:spPr>
          <a:xfrm>
            <a:off x="5939995" y="4138531"/>
            <a:ext cx="2627968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Front end: leaflet, open layers, HTML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87CC1C7-AA81-4004-B86B-A1F986EC2DF6}"/>
              </a:ext>
            </a:extLst>
          </p:cNvPr>
          <p:cNvSpPr/>
          <p:nvPr/>
        </p:nvSpPr>
        <p:spPr>
          <a:xfrm>
            <a:off x="5939995" y="5209711"/>
            <a:ext cx="754745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Backend 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BAFDFEA-2E98-409D-946D-47AA26BD5A9F}"/>
              </a:ext>
            </a:extLst>
          </p:cNvPr>
          <p:cNvSpPr/>
          <p:nvPr/>
        </p:nvSpPr>
        <p:spPr>
          <a:xfrm>
            <a:off x="5939995" y="4494101"/>
            <a:ext cx="213823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Database: PostGIS, PostgreSQL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107B41A-B3CD-4061-A424-1169A42BA898}"/>
              </a:ext>
            </a:extLst>
          </p:cNvPr>
          <p:cNvSpPr/>
          <p:nvPr/>
        </p:nvSpPr>
        <p:spPr>
          <a:xfrm>
            <a:off x="5939995" y="4854141"/>
            <a:ext cx="125003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Data prep: QGIS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2D1FBE7-A0FA-401A-9030-5B7F9D4C123C}"/>
              </a:ext>
            </a:extLst>
          </p:cNvPr>
          <p:cNvSpPr/>
          <p:nvPr/>
        </p:nvSpPr>
        <p:spPr>
          <a:xfrm>
            <a:off x="4614117" y="967795"/>
            <a:ext cx="2410108" cy="2117005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5C676D"/>
                </a:solidFill>
              </a:rPr>
              <a:t>Fundamental concepts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C1374DD-A08B-4D1E-83F2-9B80A8E556DC}"/>
              </a:ext>
            </a:extLst>
          </p:cNvPr>
          <p:cNvSpPr/>
          <p:nvPr/>
        </p:nvSpPr>
        <p:spPr>
          <a:xfrm>
            <a:off x="4806240" y="1326748"/>
            <a:ext cx="110612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Map algebra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1CFE329-7281-463F-9EEE-B88867F0A9DE}"/>
              </a:ext>
            </a:extLst>
          </p:cNvPr>
          <p:cNvSpPr/>
          <p:nvPr/>
        </p:nvSpPr>
        <p:spPr>
          <a:xfrm>
            <a:off x="4806240" y="1685700"/>
            <a:ext cx="110612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Geotagging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B710DC7-BFC9-4299-ABC2-7C8327598672}"/>
              </a:ext>
            </a:extLst>
          </p:cNvPr>
          <p:cNvSpPr/>
          <p:nvPr/>
        </p:nvSpPr>
        <p:spPr>
          <a:xfrm>
            <a:off x="4806240" y="2044652"/>
            <a:ext cx="110612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>
                <a:solidFill>
                  <a:srgbClr val="5C676D"/>
                </a:solidFill>
              </a:rPr>
              <a:t>G</a:t>
            </a:r>
            <a:r>
              <a:rPr lang="en-US" sz="1200" dirty="0">
                <a:solidFill>
                  <a:srgbClr val="5C676D"/>
                </a:solidFill>
              </a:rPr>
              <a:t>azetteers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0DCFB99-AE7F-40C0-BA0D-7B8CAFF2721E}"/>
              </a:ext>
            </a:extLst>
          </p:cNvPr>
          <p:cNvSpPr/>
          <p:nvPr/>
        </p:nvSpPr>
        <p:spPr>
          <a:xfrm>
            <a:off x="4806240" y="2403604"/>
            <a:ext cx="2114231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Internalization and localization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497BE73-A33B-4C26-9B15-DB7A0007A7F5}"/>
              </a:ext>
            </a:extLst>
          </p:cNvPr>
          <p:cNvSpPr/>
          <p:nvPr/>
        </p:nvSpPr>
        <p:spPr>
          <a:xfrm>
            <a:off x="603721" y="2038091"/>
            <a:ext cx="1390378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Microparticipation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915D61A-9AFF-4ADA-9256-42064A484C03}"/>
              </a:ext>
            </a:extLst>
          </p:cNvPr>
          <p:cNvSpPr/>
          <p:nvPr/>
        </p:nvSpPr>
        <p:spPr>
          <a:xfrm>
            <a:off x="606627" y="1318011"/>
            <a:ext cx="886711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Geoportal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6FA5200-C1CF-477B-830D-C9AB4BE30C08}"/>
              </a:ext>
            </a:extLst>
          </p:cNvPr>
          <p:cNvSpPr/>
          <p:nvPr/>
        </p:nvSpPr>
        <p:spPr>
          <a:xfrm>
            <a:off x="603721" y="2743001"/>
            <a:ext cx="1113223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Sense of place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F6932D0-5CB0-487D-98A9-3241FE99A789}"/>
              </a:ext>
            </a:extLst>
          </p:cNvPr>
          <p:cNvSpPr/>
          <p:nvPr/>
        </p:nvSpPr>
        <p:spPr>
          <a:xfrm>
            <a:off x="603721" y="2390546"/>
            <a:ext cx="960823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Community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12BB24DA-F435-4E98-9E11-AF7D764DE5D5}"/>
              </a:ext>
            </a:extLst>
          </p:cNvPr>
          <p:cNvSpPr/>
          <p:nvPr/>
        </p:nvSpPr>
        <p:spPr>
          <a:xfrm>
            <a:off x="603721" y="3095456"/>
            <a:ext cx="1431776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Spatial enablement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C50EDCB-28DF-43A6-8C37-4137B26896EA}"/>
              </a:ext>
            </a:extLst>
          </p:cNvPr>
          <p:cNvSpPr/>
          <p:nvPr/>
        </p:nvSpPr>
        <p:spPr>
          <a:xfrm>
            <a:off x="603721" y="3455496"/>
            <a:ext cx="744797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GeoBlog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558FD5B-77A2-4561-AED0-8D2F75C622A3}"/>
              </a:ext>
            </a:extLst>
          </p:cNvPr>
          <p:cNvSpPr/>
          <p:nvPr/>
        </p:nvSpPr>
        <p:spPr>
          <a:xfrm>
            <a:off x="6093026" y="5567093"/>
            <a:ext cx="2860677" cy="731678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Python (shapely, geopandas, gdal, pyproj)</a:t>
            </a:r>
          </a:p>
          <a:p>
            <a:r>
              <a:rPr lang="en-US" sz="1200" dirty="0">
                <a:solidFill>
                  <a:srgbClr val="5C676D"/>
                </a:solidFill>
              </a:rPr>
              <a:t>Geodjango</a:t>
            </a:r>
          </a:p>
          <a:p>
            <a:r>
              <a:rPr lang="en-US" sz="1200" dirty="0">
                <a:solidFill>
                  <a:srgbClr val="5C676D"/>
                </a:solidFill>
              </a:rPr>
              <a:t>geo server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439EB50-2572-41E2-ADAA-DADAC8BB3A04}"/>
              </a:ext>
            </a:extLst>
          </p:cNvPr>
          <p:cNvSpPr/>
          <p:nvPr/>
        </p:nvSpPr>
        <p:spPr>
          <a:xfrm>
            <a:off x="4833187" y="2701719"/>
            <a:ext cx="946622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Data types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260A188-5CE5-4EA1-A734-33A617A543FA}"/>
              </a:ext>
            </a:extLst>
          </p:cNvPr>
          <p:cNvSpPr/>
          <p:nvPr/>
        </p:nvSpPr>
        <p:spPr>
          <a:xfrm>
            <a:off x="638325" y="5651914"/>
            <a:ext cx="1499649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Mass customization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3A7AC8C-1FDD-4F41-AEA7-CA968F111406}"/>
              </a:ext>
            </a:extLst>
          </p:cNvPr>
          <p:cNvSpPr/>
          <p:nvPr/>
        </p:nvSpPr>
        <p:spPr>
          <a:xfrm>
            <a:off x="638325" y="5953930"/>
            <a:ext cx="1499649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PT" sz="1200" dirty="0">
                <a:solidFill>
                  <a:srgbClr val="5C676D"/>
                </a:solidFill>
              </a:rPr>
              <a:t>InYourArea</a:t>
            </a:r>
          </a:p>
          <a:p>
            <a:r>
              <a:rPr lang="pt-PT" sz="1200" dirty="0">
                <a:solidFill>
                  <a:srgbClr val="5C676D"/>
                </a:solidFill>
              </a:rPr>
              <a:t>NextDoor</a:t>
            </a:r>
            <a:endParaRPr lang="en-US" sz="1200" dirty="0">
              <a:solidFill>
                <a:srgbClr val="5C676D"/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84D35D7E-7ADC-4787-A28B-6F8769D1F1DB}"/>
              </a:ext>
            </a:extLst>
          </p:cNvPr>
          <p:cNvSpPr/>
          <p:nvPr/>
        </p:nvSpPr>
        <p:spPr>
          <a:xfrm>
            <a:off x="2586628" y="2662664"/>
            <a:ext cx="1375368" cy="1512168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rgbClr val="5C676D"/>
                </a:solidFill>
              </a:rPr>
              <a:t>Design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0DC167E-14B2-4DF7-B1FA-D9DB38CBAF65}"/>
              </a:ext>
            </a:extLst>
          </p:cNvPr>
          <p:cNvSpPr/>
          <p:nvPr/>
        </p:nvSpPr>
        <p:spPr>
          <a:xfrm>
            <a:off x="2807616" y="3013143"/>
            <a:ext cx="1055974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Visualization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63752DF-0862-4063-A433-5AE11CE4CA1B}"/>
              </a:ext>
            </a:extLst>
          </p:cNvPr>
          <p:cNvSpPr/>
          <p:nvPr/>
        </p:nvSpPr>
        <p:spPr>
          <a:xfrm>
            <a:off x="2807616" y="3373183"/>
            <a:ext cx="839950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Interface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282D2678-0BAA-453A-8E2F-03E3A7AB640C}"/>
              </a:ext>
            </a:extLst>
          </p:cNvPr>
          <p:cNvSpPr/>
          <p:nvPr/>
        </p:nvSpPr>
        <p:spPr>
          <a:xfrm>
            <a:off x="2833042" y="3723662"/>
            <a:ext cx="1030548" cy="360040"/>
          </a:xfrm>
          <a:prstGeom prst="roundRect">
            <a:avLst/>
          </a:prstGeom>
          <a:solidFill>
            <a:srgbClr val="BED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5C676D"/>
                </a:solidFill>
              </a:rPr>
              <a:t>Search/filter</a:t>
            </a:r>
          </a:p>
        </p:txBody>
      </p:sp>
    </p:spTree>
    <p:extLst>
      <p:ext uri="{BB962C8B-B14F-4D97-AF65-F5344CB8AC3E}">
        <p14:creationId xmlns:p14="http://schemas.microsoft.com/office/powerpoint/2010/main" val="324263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7544" y="908720"/>
            <a:ext cx="8676456" cy="5544615"/>
          </a:xfrm>
        </p:spPr>
        <p:txBody>
          <a:bodyPr numCol="2">
            <a:noAutofit/>
          </a:bodyPr>
          <a:lstStyle/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[1] Greg G. Brown and David V. Pullar. An evaluation of the use of points versus polygons in pub-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lic participation geographic information systems using quasi-experimental design and Monte Carlo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simulation. International Journal of Geographical Information Science, 26(2):231–246, 2012.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[2] OpenStreetMap.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[3] Jennifer Evans-Cowley and Justin Hollander. The new generation of public participation: Internet-based participation tools. Planning Practice and Research, 25(3):397–408, 2010.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[4] Eric Fisher. Making the most detailed tweet map ever, dec 2014.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[5] Fabio Parasecoli and Mateusz Halawa. Rethinking the global table. In May Rosenthal and Catherine Flood, editors, Food: Bigger than the plate, pages 80–89. Victoria and Albert Museum, London,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[6] Devanjan Bhattacharya and Marco Painho. Location intelligence for augmented smart cities integrating sensor web and spatial data infrastructure (SmaCiSENS). GISTAM 2018 - Proceedings of the 4th International Conference on Geographical Information Systems Theory, Applications and Management, 2018-March(Gistam):282–289, 2018.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[7] Tiago H Moreira De Oliveira and Marco Painho. Open Geospatial Data Contribution Towards Sentiment Analysis Within the Human Dimension of Smart Cities. In A Mobasheri, editor, Open Source Geospatial Science for Urban Sudies., pages 75–95. Springer International Publishing, 2021.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[8] Alexandria Digital Library Gazetteer — UCSB Library,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[9] The Denver Post,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10] Ben Shneiderman. The Eyes Have It: A Task by Data Type Taxonomy for Information Visualizations. Technical report, University of Maryland, College Park, jul 1996.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11] Jayna McQueen Baker, Gabriel Huddleston, and Erin Atwood. The Map as Object: Working Beyond Bounded Realities and Mapping for Social Change. Educational Research for Social Change, 8(1):13–152,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[12] ESRI. What is LocateXT.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[13] Michelle Rial. Am I overthinking this? Over-answers life’s questions in 101 charts. Chronicle Books, San Francisco, United Sates, aug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[14] Massey D. A Global Sense Of Place. Marxism Today, June(June):24–29, 1991.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[15] Sabine Witschas. Cross-border mapping-Geodata and Geonames. Technical report, 2004.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[16] Jerry Low. How to Host Your Own Website: Step-by-step Tutorial, sep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[17] Nader Afzalan, Thomas W. Sanchez, and Jennifer Evans-Cowley. Creating smarter cities: Considerations for selecting online participatory tools. Cities, 67(April):21–30, 2017.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[18] Greg G. Brown and David V. Pullar. An evaluation of the use of points versus polygons in pub-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lic participation geographic information systems using quasi-experimental design and Monte Carlo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simulation. International Journal of Geographical Information Science, 26(2):231–246, 2012.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[19] Ramiz Sami. Tools I recommend for building Geospatial Web Applications — by Ramiz Sami — The Startup — Medium, oct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[20] Reinout Kleinhans, Maarten Van Ham, and Jennifer Evans-Cowley. Using Social Media and Mo-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bile Technologies to Foster Engagement and Self-Organization in Participatory Urban Planning and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Neighbourhood Governance. Planning Practice and Research, 30(3):237–247, 2015.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[21] Karina Popova. Politicization of non-political events: A Geospatial Analysis of Twitter Content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During The 2014 FIFA World Cup. 2015.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[22] Cláudia Henriques, Pedro Marques Gomes, and Sı́lvia Marques Torres. OS MÉDIA NO PORTUGAL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CONTEMPORÂNEO: da ditadura à democ. Imprensa da Universidade de Coimbra, 35:19(2),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[23] Stig Hjarvard. The mediatization of culture and society. 2013.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[24] Ulrich Drepper, Jim Meyering, François Pinard, and Bruno Haible. GNU gettext tools, version 0.21.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Technical report, Free Software Foundation, Inc., jul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[25] Matt Makai. Deployment.</a:t>
            </a:r>
            <a:endParaRPr lang="en-US" sz="800" noProof="1">
              <a:solidFill>
                <a:srgbClr val="5C676D"/>
              </a:solidFill>
              <a:latin typeface="CMR9"/>
            </a:endParaRP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[28] Mark Fisher. Capitalist Realism: Is there no alternative? zero books,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[29] The Armed Conflict Location &amp; Event Data Project,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[30] PÚBLICO,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[31] Albert Acedo, Tiago Oliveira, Mijail Naranjo-Zolotov, and Marco Painho. Place and city: toward a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geography of engagement. Heliyon, 5(8):e02261,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[32] Artur Jorge Abreu Varanda. Project ”ORACULO”: Extracting events from news streams and mining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their spatiotemporal patterns to support UN operations in the Central African Republic,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[33] Alberto Cairo. The truthful art: data, charts, and maps for communication. New Riders, San Fran-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cisco, 2016.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[34] C Giovando, N Vanraes, I Kanellopoulos, and G Saio. The nature-GIS portal: a gateway for accessing geospatial data on protected areas and nature preservation in Europe. Technical report, Warsaw, Poland, jun 2004.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[35] Prof Stéphane Roche. UrbComp2012 Paper10.pdf. 2012.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[36] Kostas Kampourakis. Television and the genetic imaginary.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[37] Jacob Granger. ”Mass customisation” of neighborhood data can help hyperlocal news become more sustainable, sep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[38] Elijah Meeks. 2019 Was the Year Data Visualization Hit the Mainstream, dec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[39] Richard Nordquist. Exonyms and Endonyms, jan 2018.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[40] Dean Hintz and Craig Hantke. How government agencies are integrating &amp; delivering data for emergency response,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[41] Câmara Municipal de Lisboa. Boletim Municipal. Technical report, Câmara Municipal de Lisboa,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Lisboa,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[42] NGA: GNS Home.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[43] Ben Shneiderman. Data Visualization’s Breakthrough Moment in the COVID-19 Crisis, apr 2020.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[44] Katy Börner, Andreas Bueckle, and Michael Ginda. Data visualization literacy: Definitions, concep-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tual frameworks, exercises, and assessments. PNAS, 116(6):1857–1864, feb 2019.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[45] Yixuan Zhang, Kartik Chanana, and Cody Dunne. IDMVis: Temporal Event Sequence Visualization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for Type 1 Diabetes Treatment Decision Support. IEEE Transactions on Visualization and Computer</a:t>
            </a:r>
          </a:p>
          <a:p>
            <a:pPr algn="l"/>
            <a:r>
              <a:rPr lang="en-US" sz="800" b="0" i="0" u="none" strike="noStrike" baseline="0" noProof="1">
                <a:solidFill>
                  <a:srgbClr val="5C676D"/>
                </a:solidFill>
                <a:latin typeface="CMR9"/>
              </a:rPr>
              <a:t>Graphics, 25(1):512–522, 2019.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References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7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Literature review is ongoing with no identified gaps in academic resources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Potential access to data from </a:t>
            </a:r>
            <a:r>
              <a:rPr lang="pt-PT" dirty="0"/>
              <a:t>Público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Potential collaboration with a hyperlocal news project in Lisbon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Potential direct access to freguesia and Lisbon municipality level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Sufficient data to build and test a V0 spatial database and input data tool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Status: </a:t>
            </a:r>
            <a:r>
              <a:rPr lang="en-US" dirty="0">
                <a:solidFill>
                  <a:srgbClr val="9BBB59"/>
                </a:solidFill>
              </a:rPr>
              <a:t>Momentum</a:t>
            </a:r>
          </a:p>
        </p:txBody>
      </p:sp>
    </p:spTree>
    <p:extLst>
      <p:ext uri="{BB962C8B-B14F-4D97-AF65-F5344CB8AC3E}">
        <p14:creationId xmlns:p14="http://schemas.microsoft.com/office/powerpoint/2010/main" val="235731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7160840" cy="5256584"/>
          </a:xfrm>
        </p:spPr>
        <p:txBody>
          <a:bodyPr>
            <a:normAutofit fontScale="85000"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Do all the identified areas need to be addressed in literature review vs. understood and applied appropriately (tool development)?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Do I have enough recent sources?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Unvalidated data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No programming advisor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Readjustment of ideal toolset and prioritization to fit integration with a practical case study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Manual georeferencing of existing data streams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Intimidating development effort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Status: </a:t>
            </a:r>
            <a:r>
              <a:rPr lang="en-US" dirty="0">
                <a:solidFill>
                  <a:srgbClr val="9BBB59"/>
                </a:solidFill>
              </a:rPr>
              <a:t>Foreseen Challenges</a:t>
            </a:r>
          </a:p>
        </p:txBody>
      </p:sp>
    </p:spTree>
    <p:extLst>
      <p:ext uri="{BB962C8B-B14F-4D97-AF65-F5344CB8AC3E}">
        <p14:creationId xmlns:p14="http://schemas.microsoft.com/office/powerpoint/2010/main" val="367994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116" y="1484784"/>
            <a:ext cx="6426156" cy="3312368"/>
          </a:xfrm>
        </p:spPr>
        <p:txBody>
          <a:bodyPr wrap="square" lIns="0" tIns="0" rIns="0" bIns="0" anchor="ctr" anchorCtr="0">
            <a:noAutofit/>
          </a:bodyPr>
          <a:lstStyle/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Thank you!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Discussion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66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4116" y="4797152"/>
            <a:ext cx="6426156" cy="11521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Address: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Campus de Campolide, 1070-312 Lisboa, Portugal</a:t>
            </a:r>
          </a:p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Tel: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+351 213 828 610  |  </a:t>
            </a:r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Fax: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+351 213 828 611</a:t>
            </a:r>
          </a:p>
          <a:p>
            <a:pPr marL="342900" indent="-342900" algn="l">
              <a:buClr>
                <a:srgbClr val="BED62F"/>
              </a:buClr>
              <a:buFont typeface="Wingdings" pitchFamily="2" charset="2"/>
              <a:buChar char="§"/>
            </a:pPr>
            <a:endParaRPr lang="en-US" sz="1600" dirty="0">
              <a:solidFill>
                <a:prstClr val="white"/>
              </a:solidFill>
              <a:latin typeface="Circular Std Book" pitchFamily="34" charset="0"/>
              <a:cs typeface="Circular Std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6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Framework:</a:t>
            </a:r>
            <a:r>
              <a:rPr lang="en-US" dirty="0">
                <a:solidFill>
                  <a:srgbClr val="9BBB59"/>
                </a:solidFill>
              </a:rPr>
              <a:t> Situation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063C2-6481-4427-93B2-4A6A4657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6" y="1124744"/>
            <a:ext cx="8497715" cy="498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196752"/>
            <a:ext cx="6400800" cy="4442048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Framework:</a:t>
            </a:r>
            <a:r>
              <a:rPr lang="en-US" dirty="0">
                <a:solidFill>
                  <a:srgbClr val="9BBB59"/>
                </a:solidFill>
              </a:rPr>
              <a:t> Status Quo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06C96-8DCA-4FF1-93FA-A718D136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74" y="1219200"/>
            <a:ext cx="8281048" cy="494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Framework: </a:t>
            </a:r>
            <a:r>
              <a:rPr lang="en-US" dirty="0">
                <a:solidFill>
                  <a:srgbClr val="9BBB59"/>
                </a:solidFill>
              </a:rPr>
              <a:t>Data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DACD1-0F6C-4FBC-AFE5-1339931C7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70" y="1556792"/>
            <a:ext cx="8437361" cy="42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04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4328</TotalTime>
  <Words>1823</Words>
  <Application>Microsoft Office PowerPoint</Application>
  <PresentationFormat>On-screen Show (4:3)</PresentationFormat>
  <Paragraphs>188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Circular Std Black</vt:lpstr>
      <vt:lpstr>Circular Std Book</vt:lpstr>
      <vt:lpstr>CMR10</vt:lpstr>
      <vt:lpstr>CMR9</vt:lpstr>
      <vt:lpstr>Wingdings</vt:lpstr>
      <vt:lpstr>Office Theme</vt:lpstr>
      <vt:lpstr>Spatial News</vt:lpstr>
      <vt:lpstr>Literature Review</vt:lpstr>
      <vt:lpstr>References</vt:lpstr>
      <vt:lpstr>Status: Momentum</vt:lpstr>
      <vt:lpstr>Status: Foreseen Challenges</vt:lpstr>
      <vt:lpstr>PowerPoint Presentation</vt:lpstr>
      <vt:lpstr>Framework: Situation</vt:lpstr>
      <vt:lpstr>Framework: Status Quo</vt:lpstr>
      <vt:lpstr>Framework: Data Flow</vt:lpstr>
      <vt:lpstr>Hypothesis</vt:lpstr>
      <vt:lpstr>Objectives: Spatial DB of Incidents</vt:lpstr>
      <vt:lpstr>Objectives: Publisher Input Tool</vt:lpstr>
      <vt:lpstr>Objectives: Context Map</vt:lpstr>
      <vt:lpstr>Objectives: Search Tool</vt:lpstr>
      <vt:lpstr>Objectives: Dashboard Tool</vt:lpstr>
      <vt:lpstr>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Dados Informação Conhecimento</dc:title>
  <dc:creator>P150EM</dc:creator>
  <cp:lastModifiedBy>calliewentling calliewentling</cp:lastModifiedBy>
  <cp:revision>331</cp:revision>
  <cp:lastPrinted>2016-06-16T23:41:57Z</cp:lastPrinted>
  <dcterms:created xsi:type="dcterms:W3CDTF">2015-05-18T11:43:24Z</dcterms:created>
  <dcterms:modified xsi:type="dcterms:W3CDTF">2020-11-17T20:45:55Z</dcterms:modified>
</cp:coreProperties>
</file>